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1" r:id="rId2"/>
    <p:sldId id="265" r:id="rId3"/>
    <p:sldId id="262" r:id="rId4"/>
    <p:sldId id="264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48" autoAdjust="0"/>
  </p:normalViewPr>
  <p:slideViewPr>
    <p:cSldViewPr>
      <p:cViewPr>
        <p:scale>
          <a:sx n="60" d="100"/>
          <a:sy n="60" d="100"/>
        </p:scale>
        <p:origin x="-36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C1B79F4-CA5A-49FC-B6C0-5EE639BC5968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1FBBD1-32BB-4521-BE4F-C636AFDEFF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Bottom left figure: </a:t>
            </a:r>
            <a:r>
              <a:rPr lang="en-GB" sz="1200" dirty="0" smtClean="0"/>
              <a:t>Retrieved April, 23</a:t>
            </a:r>
            <a:r>
              <a:rPr lang="en-GB" sz="1200" baseline="30000" dirty="0" smtClean="0"/>
              <a:t>rd</a:t>
            </a:r>
            <a:r>
              <a:rPr lang="en-GB" sz="1200" dirty="0" smtClean="0"/>
              <a:t>, 2010 from:</a:t>
            </a:r>
            <a:r>
              <a:rPr lang="en-GB" sz="1200" baseline="0" dirty="0" smtClean="0"/>
              <a:t> </a:t>
            </a:r>
            <a:r>
              <a:rPr lang="en-GB" sz="1200" dirty="0" smtClean="0"/>
              <a:t>library.thinkquest.org/C0118084/...</a:t>
            </a:r>
            <a:r>
              <a:rPr lang="en-GB" sz="1200" dirty="0" err="1" smtClean="0"/>
              <a:t>ples.htm</a:t>
            </a:r>
            <a:endParaRPr lang="en-GB" sz="1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Bottom</a:t>
            </a:r>
            <a:r>
              <a:rPr lang="en-US" baseline="0" dirty="0" smtClean="0"/>
              <a:t> right: </a:t>
            </a:r>
            <a:r>
              <a:rPr lang="en-GB" sz="1200" dirty="0" smtClean="0"/>
              <a:t>Retrieved April, 23</a:t>
            </a:r>
            <a:r>
              <a:rPr lang="en-GB" sz="1200" baseline="30000" dirty="0" smtClean="0"/>
              <a:t>rd</a:t>
            </a:r>
            <a:r>
              <a:rPr lang="en-GB" sz="1200" dirty="0" smtClean="0"/>
              <a:t>, 2010 from: www.woodrow.org/teachers/bi/1997...</a:t>
            </a:r>
            <a:r>
              <a:rPr lang="en-GB" sz="1200" dirty="0" err="1" smtClean="0"/>
              <a:t>air.html</a:t>
            </a:r>
            <a:endParaRPr lang="en-GB" sz="1200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694D19-FCD3-4778-972E-FF02F44DED94}" type="slidenum">
              <a:rPr lang="en-SG" smtClean="0"/>
              <a:pPr/>
              <a:t>1</a:t>
            </a:fld>
            <a:endParaRPr lang="en-S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1</a:t>
            </a:r>
            <a:r>
              <a:rPr lang="en-US" baseline="30000" dirty="0" smtClean="0"/>
              <a:t>st</a:t>
            </a:r>
            <a:r>
              <a:rPr lang="en-US" baseline="0" dirty="0" smtClean="0"/>
              <a:t> figure from the left: </a:t>
            </a:r>
            <a:r>
              <a:rPr lang="en-GB" sz="1200" dirty="0" smtClean="0"/>
              <a:t>Retrieved May, 14</a:t>
            </a:r>
            <a:r>
              <a:rPr lang="en-GB" sz="1200" baseline="30000" dirty="0" smtClean="0"/>
              <a:t>th</a:t>
            </a:r>
            <a:r>
              <a:rPr lang="en-GB" sz="1200" dirty="0" smtClean="0"/>
              <a:t>, 2010 from: http://</a:t>
            </a:r>
            <a:r>
              <a:rPr lang="en-GB" sz="1200" dirty="0" smtClean="0"/>
              <a:t>en.wikipedia.org/wiki/File:Hitchhiker's_thumbs.jpg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2</a:t>
            </a:r>
            <a:r>
              <a:rPr lang="en-GB" sz="1200" baseline="30000" dirty="0" smtClean="0"/>
              <a:t>nd</a:t>
            </a:r>
            <a:r>
              <a:rPr lang="en-GB" sz="1200" dirty="0" smtClean="0"/>
              <a:t> and 3</a:t>
            </a:r>
            <a:r>
              <a:rPr lang="en-GB" sz="1200" baseline="30000" dirty="0" smtClean="0"/>
              <a:t>rd</a:t>
            </a:r>
            <a:r>
              <a:rPr lang="en-GB" sz="1200" dirty="0" smtClean="0"/>
              <a:t> figure from the left: No copyrights</a:t>
            </a:r>
            <a:endParaRPr lang="en-GB" sz="1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Bottom</a:t>
            </a:r>
            <a:r>
              <a:rPr lang="en-US" baseline="0" dirty="0" smtClean="0"/>
              <a:t> right: </a:t>
            </a:r>
            <a:r>
              <a:rPr lang="en-GB" sz="1200" dirty="0" smtClean="0"/>
              <a:t>Retrieved April, 23</a:t>
            </a:r>
            <a:r>
              <a:rPr lang="en-GB" sz="1200" baseline="30000" dirty="0" smtClean="0"/>
              <a:t>rd</a:t>
            </a:r>
            <a:r>
              <a:rPr lang="en-GB" sz="1200" dirty="0" smtClean="0"/>
              <a:t>, 2010 from: www.woodrow.org/teachers/bi/1997...</a:t>
            </a:r>
            <a:r>
              <a:rPr lang="en-GB" sz="1200" dirty="0" err="1" smtClean="0"/>
              <a:t>air.html</a:t>
            </a:r>
            <a:endParaRPr lang="en-GB" sz="1200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E2CD73-9C46-4089-A872-098A91E218E5}" type="slidenum">
              <a:rPr lang="en-SG" smtClean="0"/>
              <a:pPr/>
              <a:t>2</a:t>
            </a:fld>
            <a:endParaRPr lang="en-SG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SG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77523D-FEFF-413A-A8A7-8F85325DC367}" type="slidenum">
              <a:rPr lang="en-SG" smtClean="0"/>
              <a:pPr/>
              <a:t>3</a:t>
            </a:fld>
            <a:endParaRPr lang="en-SG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SG" dirty="0" smtClean="0"/>
              <a:t>1</a:t>
            </a:r>
            <a:r>
              <a:rPr lang="en-SG" baseline="30000" dirty="0" smtClean="0"/>
              <a:t>st</a:t>
            </a:r>
            <a:r>
              <a:rPr lang="en-SG" dirty="0" smtClean="0"/>
              <a:t> statement</a:t>
            </a:r>
            <a:r>
              <a:rPr lang="en-SG" baseline="0" dirty="0" smtClean="0"/>
              <a:t>: Can expand by asking multiple generations.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1FBBD1-32BB-4521-BE4F-C636AFDEFF6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7A252-BC05-47B3-A813-F9D1DAE14B1A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5C7F1DE-C3AA-4AEF-90F4-46A49B763E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E1337-770C-4C7A-85A6-6F17AA960F71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E92C1-8519-44D0-8D7F-C08D13285A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36EC5-7C9B-404D-AA72-AA9536154058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3C7E1-21EC-434B-A3EF-7D7FA06893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0B86-64A2-4B60-96B7-8C5FCC5067A4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E0217-E9D8-4383-BFE4-45A23D7969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96B71-14AF-4F4B-8136-D3D0C2832286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55C98-E0D4-4AFB-9060-C661F2E9B5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848E-5083-43C1-9C7C-F7D70282C01D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34A07-FB81-422B-83F1-8B4225DD68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0FABE-AEC7-4B86-BCC2-74BEEE388F1C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59E2A-79B4-4AB6-B905-DA96DE470F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58B7C-1546-4A69-BC7D-1FE44529231B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44A47-6A1E-4B34-94CF-AA891FF663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3DD28-F6C0-47C4-8F94-C9AF3D16ACD0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D81E1-3A7E-4B5F-8CA3-7880589050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B6AD1-C15A-45F8-AC95-856CA1FA3B22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0252-5410-4AA6-8F5C-EF179177DE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D8E99-FC9D-4F33-92A4-7E6C19C62949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39514-16B2-4F50-BB44-E96D2E339A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C809A4-8611-416E-90FC-3F4D303D6E21}" type="datetimeFigureOut">
              <a:rPr lang="en-US"/>
              <a:pPr>
                <a:defRPr/>
              </a:pPr>
              <a:t>5/17/2010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7D219A9-37E8-4A2B-A523-A71768DD93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78" r:id="rId2"/>
    <p:sldLayoutId id="2147483786" r:id="rId3"/>
    <p:sldLayoutId id="2147483779" r:id="rId4"/>
    <p:sldLayoutId id="2147483780" r:id="rId5"/>
    <p:sldLayoutId id="2147483781" r:id="rId6"/>
    <p:sldLayoutId id="2147483782" r:id="rId7"/>
    <p:sldLayoutId id="2147483787" r:id="rId8"/>
    <p:sldLayoutId id="2147483788" r:id="rId9"/>
    <p:sldLayoutId id="2147483783" r:id="rId10"/>
    <p:sldLayoutId id="21474837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28625" y="428625"/>
            <a:ext cx="7072333" cy="121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SG" sz="2400" dirty="0" smtClean="0">
                <a:latin typeface="Arial" pitchFamily="34" charset="0"/>
                <a:cs typeface="Arial" pitchFamily="34" charset="0"/>
              </a:rPr>
              <a:t>The world is filled with approximately</a:t>
            </a:r>
          </a:p>
          <a:p>
            <a:pPr eaLnBrk="1" hangingPunct="1">
              <a:buFontTx/>
              <a:buNone/>
            </a:pPr>
            <a:r>
              <a:rPr lang="en-SG" sz="2400" dirty="0" smtClean="0">
                <a:latin typeface="Arial" pitchFamily="34" charset="0"/>
                <a:cs typeface="Arial" pitchFamily="34" charset="0"/>
              </a:rPr>
              <a:t>6,700,000,000 people.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57200" y="1553304"/>
            <a:ext cx="4572000" cy="347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SG" sz="2400" kern="0" dirty="0" smtClean="0">
                <a:latin typeface="Arial" pitchFamily="34" charset="0"/>
                <a:cs typeface="Arial" pitchFamily="34" charset="0"/>
              </a:rPr>
              <a:t>All </a:t>
            </a:r>
            <a:r>
              <a:rPr lang="en-SG" sz="2400" kern="0" dirty="0">
                <a:latin typeface="Arial" pitchFamily="34" charset="0"/>
                <a:cs typeface="Arial" pitchFamily="34" charset="0"/>
              </a:rPr>
              <a:t>of us are different in many ways</a:t>
            </a:r>
            <a:r>
              <a:rPr lang="en-SG" sz="2400" kern="0" dirty="0" smtClean="0">
                <a:latin typeface="Arial" pitchFamily="34" charset="0"/>
                <a:cs typeface="Arial" pitchFamily="34" charset="0"/>
              </a:rPr>
              <a:t>.</a:t>
            </a:r>
            <a:endParaRPr lang="en-SG" sz="1200" kern="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defRPr/>
            </a:pPr>
            <a:endParaRPr lang="en-SG" sz="2400" kern="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SG" sz="2400" kern="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SG" sz="2400" kern="0" dirty="0">
                <a:latin typeface="Arial" pitchFamily="34" charset="0"/>
                <a:cs typeface="Arial" pitchFamily="34" charset="0"/>
              </a:rPr>
              <a:t>example, we exhibit different traits:</a:t>
            </a:r>
          </a:p>
          <a:p>
            <a:pPr>
              <a:spcBef>
                <a:spcPct val="20000"/>
              </a:spcBef>
              <a:defRPr/>
            </a:pPr>
            <a:endParaRPr lang="en-SG" sz="2800" kern="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SG" sz="2800" kern="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SG" sz="2800" kern="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32"/>
          <p:cNvGrpSpPr>
            <a:grpSpLocks/>
          </p:cNvGrpSpPr>
          <p:nvPr/>
        </p:nvGrpSpPr>
        <p:grpSpPr bwMode="auto">
          <a:xfrm>
            <a:off x="549096" y="3872184"/>
            <a:ext cx="2819400" cy="2209800"/>
            <a:chOff x="5219713" y="3614729"/>
            <a:chExt cx="2819400" cy="2209800"/>
          </a:xfrm>
        </p:grpSpPr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b="14758"/>
            <a:stretch>
              <a:fillRect/>
            </a:stretch>
          </p:blipFill>
          <p:spPr bwMode="auto">
            <a:xfrm>
              <a:off x="5219713" y="3614729"/>
              <a:ext cx="2819400" cy="2209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4" name="TextBox 12"/>
            <p:cNvSpPr txBox="1">
              <a:spLocks noChangeArrowheads="1"/>
            </p:cNvSpPr>
            <p:nvPr/>
          </p:nvSpPr>
          <p:spPr bwMode="auto">
            <a:xfrm>
              <a:off x="5281635" y="5257803"/>
              <a:ext cx="1295400" cy="52322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dirty="0">
                  <a:latin typeface="Arial" pitchFamily="34" charset="0"/>
                  <a:cs typeface="Arial" pitchFamily="34" charset="0"/>
                </a:rPr>
                <a:t>Attached </a:t>
              </a:r>
            </a:p>
            <a:p>
              <a:pPr algn="ctr"/>
              <a:r>
                <a:rPr lang="en-US" sz="1400" dirty="0">
                  <a:latin typeface="Arial" pitchFamily="34" charset="0"/>
                  <a:cs typeface="Arial" pitchFamily="34" charset="0"/>
                </a:rPr>
                <a:t>ear lobe</a:t>
              </a:r>
            </a:p>
          </p:txBody>
        </p:sp>
        <p:sp>
          <p:nvSpPr>
            <p:cNvPr id="15" name="TextBox 12"/>
            <p:cNvSpPr txBox="1">
              <a:spLocks noChangeArrowheads="1"/>
            </p:cNvSpPr>
            <p:nvPr/>
          </p:nvSpPr>
          <p:spPr bwMode="auto">
            <a:xfrm>
              <a:off x="6638957" y="5234649"/>
              <a:ext cx="1295400" cy="52322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Free </a:t>
              </a:r>
            </a:p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ear lobe</a:t>
              </a:r>
            </a:p>
          </p:txBody>
        </p:sp>
      </p:grpSp>
      <p:grpSp>
        <p:nvGrpSpPr>
          <p:cNvPr id="16" name="Group 28"/>
          <p:cNvGrpSpPr>
            <a:grpSpLocks/>
          </p:cNvGrpSpPr>
          <p:nvPr/>
        </p:nvGrpSpPr>
        <p:grpSpPr bwMode="auto">
          <a:xfrm>
            <a:off x="4143372" y="3926640"/>
            <a:ext cx="3802062" cy="1857375"/>
            <a:chOff x="5024439" y="4419608"/>
            <a:chExt cx="3802585" cy="1857388"/>
          </a:xfrm>
        </p:grpSpPr>
        <p:pic>
          <p:nvPicPr>
            <p:cNvPr id="17" name="Picture 6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lum bright="6000"/>
            </a:blip>
            <a:srcRect/>
            <a:stretch>
              <a:fillRect/>
            </a:stretch>
          </p:blipFill>
          <p:spPr bwMode="auto">
            <a:xfrm>
              <a:off x="5024439" y="4419608"/>
              <a:ext cx="3802585" cy="185738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</p:pic>
        <p:sp>
          <p:nvSpPr>
            <p:cNvPr id="18" name="TextBox 12"/>
            <p:cNvSpPr txBox="1">
              <a:spLocks noChangeArrowheads="1"/>
            </p:cNvSpPr>
            <p:nvPr/>
          </p:nvSpPr>
          <p:spPr bwMode="auto">
            <a:xfrm>
              <a:off x="7310455" y="5491194"/>
              <a:ext cx="857286" cy="7386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dirty="0">
                  <a:latin typeface="Arial" pitchFamily="34" charset="0"/>
                  <a:cs typeface="Arial" pitchFamily="34" charset="0"/>
                </a:rPr>
                <a:t>No </a:t>
              </a:r>
            </a:p>
            <a:p>
              <a:pPr algn="ctr"/>
              <a:r>
                <a:rPr lang="en-US" sz="1400" dirty="0">
                  <a:latin typeface="Arial" pitchFamily="34" charset="0"/>
                  <a:cs typeface="Arial" pitchFamily="34" charset="0"/>
                </a:rPr>
                <a:t>Widow’s Peak</a:t>
              </a:r>
            </a:p>
          </p:txBody>
        </p:sp>
        <p:sp>
          <p:nvSpPr>
            <p:cNvPr id="19" name="TextBox 12"/>
            <p:cNvSpPr txBox="1">
              <a:spLocks noChangeArrowheads="1"/>
            </p:cNvSpPr>
            <p:nvPr/>
          </p:nvSpPr>
          <p:spPr bwMode="auto">
            <a:xfrm>
              <a:off x="5453067" y="5491194"/>
              <a:ext cx="928694" cy="73866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Arial" pitchFamily="34" charset="0"/>
                  <a:cs typeface="Arial" pitchFamily="34" charset="0"/>
                </a:rPr>
                <a:t>Widow’s Peak</a:t>
              </a:r>
            </a:p>
            <a:p>
              <a:pPr algn="ctr"/>
              <a:endParaRPr lang="en-US" sz="14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rot="5400000" flipH="1" flipV="1">
              <a:off x="7606089" y="5391178"/>
              <a:ext cx="304802" cy="38105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 flipV="1">
              <a:off x="5953264" y="5419730"/>
              <a:ext cx="152401" cy="152421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aileen_wan\AppData\Local\Microsoft\Windows\Temporary Internet Files\Content.IE5\K7D5LM0L\MC900440106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857232"/>
            <a:ext cx="2565080" cy="2907937"/>
          </a:xfrm>
          <a:prstGeom prst="rect">
            <a:avLst/>
          </a:prstGeom>
          <a:noFill/>
        </p:spPr>
      </p:pic>
      <p:pic>
        <p:nvPicPr>
          <p:cNvPr id="1027" name="Picture 3" descr="C:\Users\aileen_wan\AppData\Local\Microsoft\Windows\Temporary Internet Files\Content.IE5\K7D5LM0L\MM900356792[1]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29256" y="2643182"/>
            <a:ext cx="957262" cy="957262"/>
          </a:xfrm>
          <a:prstGeom prst="rect">
            <a:avLst/>
          </a:prstGeom>
          <a:noFill/>
        </p:spPr>
      </p:pic>
      <p:pic>
        <p:nvPicPr>
          <p:cNvPr id="1028" name="Picture 4" descr="C:\Users\aileen_wan\AppData\Local\Microsoft\Windows\Temporary Internet Files\Content.IE5\CYM2JXZF\MC900349093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00958" y="2714620"/>
            <a:ext cx="742715" cy="929137"/>
          </a:xfrm>
          <a:prstGeom prst="rect">
            <a:avLst/>
          </a:prstGeom>
          <a:noFill/>
        </p:spPr>
      </p:pic>
      <p:pic>
        <p:nvPicPr>
          <p:cNvPr id="1029" name="Picture 5" descr="C:\Users\aileen_wan\AppData\Local\Microsoft\Windows\Temporary Internet Files\Content.IE5\K7D5LM0L\MC900445592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74" y="1276162"/>
            <a:ext cx="1500198" cy="14889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571528" y="571480"/>
            <a:ext cx="800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SG" sz="2400" dirty="0">
                <a:latin typeface="Arial" pitchFamily="34" charset="0"/>
                <a:cs typeface="Arial" pitchFamily="34" charset="0"/>
              </a:rPr>
              <a:t>What are some of the differences in traits between you and your classmates?</a:t>
            </a:r>
          </a:p>
        </p:txBody>
      </p:sp>
      <p:pic>
        <p:nvPicPr>
          <p:cNvPr id="2050" name="Picture 2" descr="C:\Users\aileen_wan\AppData\Local\Microsoft\Windows\Temporary Internet Files\Content.IE5\CYM2JXZF\MC900445224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643446"/>
            <a:ext cx="855878" cy="1663294"/>
          </a:xfrm>
          <a:prstGeom prst="rect">
            <a:avLst/>
          </a:prstGeom>
          <a:noFill/>
        </p:spPr>
      </p:pic>
      <p:pic>
        <p:nvPicPr>
          <p:cNvPr id="2051" name="Picture 3" descr="C:\Users\aileen_wan\AppData\Local\Microsoft\Windows\Temporary Internet Files\Content.IE5\O8KOR4BN\MC900445222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2462" y="4794696"/>
            <a:ext cx="624622" cy="1551507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/>
        </p:nvGrpSpPr>
        <p:grpSpPr>
          <a:xfrm>
            <a:off x="928662" y="2143116"/>
            <a:ext cx="1524000" cy="2286016"/>
            <a:chOff x="928662" y="2143116"/>
            <a:chExt cx="1524000" cy="2286016"/>
          </a:xfrm>
        </p:grpSpPr>
        <p:sp>
          <p:nvSpPr>
            <p:cNvPr id="28" name="TextBox 12"/>
            <p:cNvSpPr txBox="1">
              <a:spLocks noChangeArrowheads="1"/>
            </p:cNvSpPr>
            <p:nvPr/>
          </p:nvSpPr>
          <p:spPr bwMode="auto">
            <a:xfrm>
              <a:off x="928662" y="2143116"/>
              <a:ext cx="14780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>
                  <a:latin typeface="Arial" pitchFamily="34" charset="0"/>
                  <a:cs typeface="Arial" pitchFamily="34" charset="0"/>
                </a:rPr>
                <a:t>Hitch-hiker’s </a:t>
              </a:r>
              <a:r>
                <a:rPr lang="en-US" sz="1400" b="1" dirty="0" smtClean="0">
                  <a:latin typeface="Arial" pitchFamily="34" charset="0"/>
                  <a:cs typeface="Arial" pitchFamily="34" charset="0"/>
                </a:rPr>
                <a:t>thumb?</a:t>
              </a:r>
              <a:endParaRPr lang="en-US" sz="1400" b="1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7" name="Picture 26" descr="120px-Hitchhiker%27s_thumbs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28662" y="2786058"/>
              <a:ext cx="1524000" cy="1643074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3000364" y="2071678"/>
            <a:ext cx="2449303" cy="1428760"/>
            <a:chOff x="3000364" y="2071678"/>
            <a:chExt cx="2449303" cy="1428760"/>
          </a:xfrm>
        </p:grpSpPr>
        <p:sp>
          <p:nvSpPr>
            <p:cNvPr id="30" name="TextBox 12"/>
            <p:cNvSpPr txBox="1">
              <a:spLocks noChangeArrowheads="1"/>
            </p:cNvSpPr>
            <p:nvPr/>
          </p:nvSpPr>
          <p:spPr bwMode="auto">
            <a:xfrm>
              <a:off x="3428992" y="2071678"/>
              <a:ext cx="150361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Arial" pitchFamily="34" charset="0"/>
                  <a:cs typeface="Arial" pitchFamily="34" charset="0"/>
                </a:rPr>
                <a:t>Dimple?</a:t>
              </a:r>
              <a:endParaRPr lang="en-US" sz="1400" b="1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26" name="Picture 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000364" y="2428868"/>
              <a:ext cx="2449303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" name="Group 12"/>
          <p:cNvGrpSpPr/>
          <p:nvPr/>
        </p:nvGrpSpPr>
        <p:grpSpPr>
          <a:xfrm>
            <a:off x="6000760" y="2357430"/>
            <a:ext cx="2000264" cy="1872650"/>
            <a:chOff x="6000760" y="2357430"/>
            <a:chExt cx="2000264" cy="1872650"/>
          </a:xfrm>
        </p:grpSpPr>
        <p:sp>
          <p:nvSpPr>
            <p:cNvPr id="32" name="TextBox 12"/>
            <p:cNvSpPr txBox="1">
              <a:spLocks noChangeArrowheads="1"/>
            </p:cNvSpPr>
            <p:nvPr/>
          </p:nvSpPr>
          <p:spPr bwMode="auto">
            <a:xfrm>
              <a:off x="6143636" y="2357430"/>
              <a:ext cx="168812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 dirty="0" smtClean="0">
                  <a:latin typeface="Arial" pitchFamily="34" charset="0"/>
                  <a:cs typeface="Arial" pitchFamily="34" charset="0"/>
                </a:rPr>
                <a:t>Ability to roll tongue?</a:t>
              </a:r>
              <a:endParaRPr lang="en-US" sz="1400" b="1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000760" y="2993962"/>
              <a:ext cx="2000264" cy="1236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785817" y="357188"/>
            <a:ext cx="5643563" cy="2000250"/>
          </a:xfrm>
          <a:prstGeom prst="cloud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SG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How do these traits come about ?</a:t>
            </a:r>
            <a:endParaRPr lang="en-SG" sz="32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Content Placeholder 20"/>
          <p:cNvSpPr>
            <a:spLocks noGrp="1"/>
          </p:cNvSpPr>
          <p:nvPr>
            <p:ph idx="1"/>
          </p:nvPr>
        </p:nvSpPr>
        <p:spPr>
          <a:xfrm>
            <a:off x="500063" y="2643182"/>
            <a:ext cx="8229600" cy="3286131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SG" sz="2400" dirty="0" smtClean="0">
                <a:latin typeface="Arial" pitchFamily="34" charset="0"/>
                <a:cs typeface="Arial" pitchFamily="34" charset="0"/>
              </a:rPr>
              <a:t>It has been found that inherited materials passed on from parents to offspring are responsible for the traits observed in the offspring.</a:t>
            </a:r>
          </a:p>
          <a:p>
            <a:pPr eaLnBrk="1" hangingPunct="1">
              <a:buFontTx/>
              <a:buNone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This explains why </a:t>
            </a:r>
            <a:r>
              <a:rPr lang="en-SG" sz="2400" dirty="0" smtClean="0">
                <a:latin typeface="Arial" pitchFamily="34" charset="0"/>
                <a:cs typeface="Arial" pitchFamily="34" charset="0"/>
              </a:rPr>
              <a:t>some traits may be common between parents and their offspring. </a:t>
            </a:r>
          </a:p>
          <a:p>
            <a:pPr marL="0" indent="0" eaLnBrk="1" hangingPunct="1">
              <a:buFontTx/>
              <a:buNone/>
              <a:defRPr/>
            </a:pPr>
            <a:endParaRPr lang="en-SG" sz="24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SG" sz="2400" dirty="0" smtClean="0">
                <a:latin typeface="Arial" pitchFamily="34" charset="0"/>
                <a:cs typeface="Arial" pitchFamily="34" charset="0"/>
              </a:rPr>
              <a:t>Let us examine whether this is true using pea plants as example …</a:t>
            </a:r>
          </a:p>
          <a:p>
            <a:pPr marL="0" indent="0" eaLnBrk="1" hangingPunct="1">
              <a:buFontTx/>
              <a:buNone/>
              <a:defRPr/>
            </a:pPr>
            <a:endParaRPr lang="en-SG" sz="24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en-SG" sz="2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6286505" y="357188"/>
            <a:ext cx="428625" cy="285750"/>
          </a:xfrm>
          <a:prstGeom prst="cloud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loud 6"/>
          <p:cNvSpPr/>
          <p:nvPr/>
        </p:nvSpPr>
        <p:spPr>
          <a:xfrm>
            <a:off x="6858005" y="571500"/>
            <a:ext cx="214312" cy="142875"/>
          </a:xfrm>
          <a:prstGeom prst="cloud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C:\Users\aileen_wan\AppData\Local\Microsoft\Windows\Temporary Internet Files\Content.IE5\PLHKUC0N\MC90044522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1012122"/>
            <a:ext cx="881482" cy="17739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  <p:bldP spid="6" grpId="0" animBg="1"/>
      <p:bldP spid="6" grpId="1" animBg="1"/>
      <p:bldP spid="7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70412" y="214298"/>
            <a:ext cx="4772004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 Activity</a:t>
            </a:r>
          </a:p>
        </p:txBody>
      </p:sp>
      <p:pic>
        <p:nvPicPr>
          <p:cNvPr id="7" name="Picture 6" descr="pattern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496" y="1142984"/>
            <a:ext cx="4786346" cy="5264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85720" y="2943051"/>
            <a:ext cx="3500461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Explore Patterns1.exe and state your observations.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714480" y="714356"/>
            <a:ext cx="5627321" cy="1714512"/>
          </a:xfrm>
          <a:prstGeom prst="rect">
            <a:avLst/>
          </a:prstGeom>
          <a:noFill/>
        </p:spPr>
        <p:txBody>
          <a:bodyPr>
            <a:prstTxWarp prst="textSto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Your challenge for the day!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42910" y="2734609"/>
            <a:ext cx="79295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000" lvl="2" indent="-360000">
              <a:lnSpc>
                <a:spcPct val="120000"/>
              </a:lnSpc>
              <a:buFont typeface="Arial" pitchFamily="34" charset="0"/>
              <a:buChar char="•"/>
            </a:pPr>
            <a:r>
              <a:rPr lang="en-US" sz="3200" dirty="0" smtClean="0"/>
              <a:t>Using the programs provided, explain the observations and trends in the traits of the parents and offspring.</a:t>
            </a:r>
          </a:p>
          <a:p>
            <a:pPr marL="360000" lvl="2" indent="-360000">
              <a:lnSpc>
                <a:spcPct val="120000"/>
              </a:lnSpc>
              <a:buFont typeface="Arial" pitchFamily="34" charset="0"/>
              <a:buChar char="•"/>
            </a:pPr>
            <a:r>
              <a:rPr lang="en-US" sz="3200" dirty="0" smtClean="0"/>
              <a:t>Extend </a:t>
            </a:r>
            <a:r>
              <a:rPr lang="en-US" sz="3200" dirty="0"/>
              <a:t>what you have learnt to </a:t>
            </a:r>
            <a:r>
              <a:rPr lang="en-US" sz="3200" dirty="0" smtClean="0"/>
              <a:t>other cases</a:t>
            </a:r>
            <a:r>
              <a:rPr lang="en-US" sz="3200" dirty="0"/>
              <a:t> </a:t>
            </a:r>
            <a:r>
              <a:rPr lang="en-US" sz="3200" dirty="0" smtClean="0"/>
              <a:t>where traits are being passed on.</a:t>
            </a:r>
            <a:endParaRPr lang="en-US" sz="32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1749</TotalTime>
  <Words>251</Words>
  <Application>Microsoft Office PowerPoint</Application>
  <PresentationFormat>On-screen Show (4:3)</PresentationFormat>
  <Paragraphs>39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Equity</vt:lpstr>
      <vt:lpstr>Slide 1</vt:lpstr>
      <vt:lpstr>Slide 2</vt:lpstr>
      <vt:lpstr>Slide 3</vt:lpstr>
      <vt:lpstr>Slide 4</vt:lpstr>
      <vt:lpstr>Slide 5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PS12 My Parents and I</dc:title>
  <dc:creator>Republic Polytechnic</dc:creator>
  <cp:lastModifiedBy>MyWord</cp:lastModifiedBy>
  <cp:revision>138</cp:revision>
  <dcterms:created xsi:type="dcterms:W3CDTF">2009-01-30T03:01:43Z</dcterms:created>
  <dcterms:modified xsi:type="dcterms:W3CDTF">2010-05-17T06:53:05Z</dcterms:modified>
</cp:coreProperties>
</file>